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8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15047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agment" TargetMode="External"/><Relationship Id="rId2" Type="http://schemas.openxmlformats.org/officeDocument/2006/relationships/hyperlink" Target="https://googl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019AED13-AAFC-FC4F-B14F-FD36E0BC9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11963400" cy="522542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                </a:t>
            </a:r>
            <a:r>
              <a:rPr lang="en-GB" dirty="0" smtClean="0"/>
              <a:t>    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                                     </a:t>
            </a:r>
            <a:r>
              <a:rPr lang="en-GB" sz="3600" b="1" dirty="0" smtClean="0">
                <a:solidFill>
                  <a:srgbClr val="FF0000"/>
                </a:solidFill>
              </a:rPr>
              <a:t>ORGANIZATIONAL BEHAVIOR</a:t>
            </a:r>
            <a:endParaRPr lang="en-GB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sz="2400" b="1" dirty="0"/>
              <a:t>                       </a:t>
            </a:r>
            <a:r>
              <a:rPr lang="en-GB" sz="2400" b="1" dirty="0" smtClean="0"/>
              <a:t> </a:t>
            </a:r>
            <a:endParaRPr lang="en-GB" sz="2400" b="1" dirty="0"/>
          </a:p>
          <a:p>
            <a:pPr marL="0" indent="0">
              <a:buNone/>
            </a:pPr>
            <a:r>
              <a:rPr lang="en-GB" sz="2000" b="1" i="1" dirty="0">
                <a:solidFill>
                  <a:srgbClr val="002060"/>
                </a:solidFill>
              </a:rPr>
              <a:t>          </a:t>
            </a:r>
            <a:r>
              <a:rPr lang="en-GB" sz="2000" b="1" i="1" dirty="0" smtClean="0">
                <a:solidFill>
                  <a:srgbClr val="002060"/>
                </a:solidFill>
              </a:rPr>
              <a:t>                  </a:t>
            </a:r>
            <a:r>
              <a:rPr lang="en-GB" sz="2000" b="1" i="1" dirty="0">
                <a:solidFill>
                  <a:srgbClr val="002060"/>
                </a:solidFill>
              </a:rPr>
              <a:t>TOPIC :PERSONALITY,PERSONALITY DETERMINANTS,PERSONALITY TRAITS.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FEBINA C.P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II 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M.S.C PSYCHOLOGY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G.A.C-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C.B.E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5219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6E3E20-13CC-B643-8172-2779A70DDF8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          </a:t>
            </a:r>
            <a:r>
              <a:rPr lang="en-GB" b="1" dirty="0">
                <a:solidFill>
                  <a:srgbClr val="C00000"/>
                </a:solidFill>
              </a:rPr>
              <a:t>PERSONALITY TRAITS</a:t>
            </a:r>
            <a:br>
              <a:rPr lang="en-GB" b="1" dirty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361DA4-6812-6742-8957-82A7982E6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7080" y="2801471"/>
            <a:ext cx="8915400" cy="3585882"/>
          </a:xfrm>
        </p:spPr>
        <p:txBody>
          <a:bodyPr/>
          <a:lstStyle/>
          <a:p>
            <a:r>
              <a:rPr lang="en-GB" i="1">
                <a:solidFill>
                  <a:srgbClr val="002060"/>
                </a:solidFill>
              </a:rPr>
              <a:t>It reflects people characteristics pattern of thoughts feelings and behaviour.</a:t>
            </a:r>
          </a:p>
          <a:p>
            <a:r>
              <a:rPr lang="en-GB" i="1">
                <a:solidFill>
                  <a:srgbClr val="002060"/>
                </a:solidFill>
              </a:rPr>
              <a:t>Personality traits imply consistency and stability.</a:t>
            </a:r>
          </a:p>
          <a:p>
            <a:r>
              <a:rPr lang="en-GB" i="1">
                <a:solidFill>
                  <a:srgbClr val="002060"/>
                </a:solidFill>
              </a:rPr>
              <a:t>Someone who score high on a specific traits like extroversion is expected to be sociable in different situation and over time.</a:t>
            </a:r>
          </a:p>
          <a:p>
            <a:r>
              <a:rPr lang="en-GB" i="1">
                <a:solidFill>
                  <a:srgbClr val="002060"/>
                </a:solidFill>
              </a:rPr>
              <a:t>There are 2 personality traits they are:-</a:t>
            </a:r>
          </a:p>
          <a:p>
            <a:pPr>
              <a:buFont typeface="+mj-lt"/>
              <a:buAutoNum type="arabicPeriod"/>
            </a:pPr>
            <a:r>
              <a:rPr lang="en-GB" i="1">
                <a:solidFill>
                  <a:srgbClr val="002060"/>
                </a:solidFill>
              </a:rPr>
              <a:t>THE MAYERS BRIGGS TYPE INDICATOR</a:t>
            </a:r>
          </a:p>
          <a:p>
            <a:pPr>
              <a:buFont typeface="+mj-lt"/>
              <a:buAutoNum type="arabicPeriod"/>
            </a:pPr>
            <a:r>
              <a:rPr lang="en-GB" i="1">
                <a:solidFill>
                  <a:srgbClr val="002060"/>
                </a:solidFill>
              </a:rPr>
              <a:t>THE BIG FIVE MODEL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189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8342CC-0C82-9B41-802A-390EAB55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</a:t>
            </a:r>
            <a:r>
              <a:rPr lang="en-GB" b="1">
                <a:solidFill>
                  <a:srgbClr val="C00000"/>
                </a:solidFill>
              </a:rPr>
              <a:t> THE MYERS –BRIGGS TYPE INDICATOR</a:t>
            </a:r>
            <a:br>
              <a:rPr lang="en-GB" b="1">
                <a:solidFill>
                  <a:srgbClr val="C00000"/>
                </a:solidFill>
              </a:rPr>
            </a:br>
            <a:r>
              <a:rPr lang="en-GB" b="1">
                <a:solidFill>
                  <a:srgbClr val="C00000"/>
                </a:solidFill>
              </a:rPr>
              <a:t>                                                (MBTI)</a:t>
            </a:r>
            <a:endParaRPr lang="en-US" b="1">
              <a:solidFill>
                <a:srgbClr val="C00000"/>
              </a:solidFill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416E6E13-96DB-FF4F-8239-3B92FA871EB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8824" y="1195294"/>
            <a:ext cx="6396457" cy="566270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EF8C5186-FD22-664F-8065-23AC70E2AF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i="1" dirty="0">
                <a:solidFill>
                  <a:srgbClr val="002060"/>
                </a:solidFill>
              </a:rPr>
              <a:t>It is most widely used </a:t>
            </a:r>
            <a:r>
              <a:rPr lang="en-GB" i="1" dirty="0" smtClean="0">
                <a:solidFill>
                  <a:srgbClr val="002060"/>
                </a:solidFill>
              </a:rPr>
              <a:t>personality assessment instrument </a:t>
            </a:r>
            <a:r>
              <a:rPr lang="en-GB" i="1" dirty="0">
                <a:solidFill>
                  <a:srgbClr val="002060"/>
                </a:solidFill>
              </a:rPr>
              <a:t>in the world.</a:t>
            </a:r>
          </a:p>
          <a:p>
            <a:r>
              <a:rPr lang="en-GB" i="1" dirty="0">
                <a:solidFill>
                  <a:srgbClr val="002060"/>
                </a:solidFill>
              </a:rPr>
              <a:t>It essentially a 100 questions.</a:t>
            </a:r>
          </a:p>
          <a:p>
            <a:r>
              <a:rPr lang="en-GB" i="1" dirty="0">
                <a:solidFill>
                  <a:srgbClr val="002060"/>
                </a:solidFill>
              </a:rPr>
              <a:t>MBTI are classified into 4 they are:-</a:t>
            </a:r>
          </a:p>
          <a:p>
            <a:pPr>
              <a:buFont typeface="+mj-lt"/>
              <a:buAutoNum type="arabicPeriod"/>
            </a:pPr>
            <a:r>
              <a:rPr lang="en-GB" i="1" dirty="0">
                <a:solidFill>
                  <a:srgbClr val="002060"/>
                </a:solidFill>
              </a:rPr>
              <a:t>Extroverted vs. Introverted</a:t>
            </a:r>
          </a:p>
          <a:p>
            <a:pPr>
              <a:buFont typeface="+mj-lt"/>
              <a:buAutoNum type="arabicPeriod"/>
            </a:pPr>
            <a:r>
              <a:rPr lang="en-GB" i="1" dirty="0">
                <a:solidFill>
                  <a:srgbClr val="002060"/>
                </a:solidFill>
              </a:rPr>
              <a:t>Sensing vs. Intuitive</a:t>
            </a:r>
          </a:p>
          <a:p>
            <a:pPr>
              <a:buFont typeface="+mj-lt"/>
              <a:buAutoNum type="arabicPeriod"/>
            </a:pPr>
            <a:r>
              <a:rPr lang="en-GB" i="1" dirty="0">
                <a:solidFill>
                  <a:srgbClr val="002060"/>
                </a:solidFill>
              </a:rPr>
              <a:t>Thinking </a:t>
            </a:r>
            <a:r>
              <a:rPr lang="en-GB" i="1" dirty="0" smtClean="0">
                <a:solidFill>
                  <a:srgbClr val="002060"/>
                </a:solidFill>
              </a:rPr>
              <a:t>vs. Feeling</a:t>
            </a:r>
            <a:endParaRPr lang="en-GB" i="1" dirty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</a:pPr>
            <a:r>
              <a:rPr lang="en-GB" i="1" dirty="0">
                <a:solidFill>
                  <a:srgbClr val="002060"/>
                </a:solidFill>
              </a:rPr>
              <a:t>Judging </a:t>
            </a:r>
            <a:r>
              <a:rPr lang="en-GB" i="1" dirty="0" smtClean="0">
                <a:solidFill>
                  <a:srgbClr val="002060"/>
                </a:solidFill>
              </a:rPr>
              <a:t>vs. perceiving</a:t>
            </a:r>
            <a:endParaRPr lang="en-GB" i="1" dirty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9402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160002-2FB9-D441-9E2E-B9B7C674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 </a:t>
            </a:r>
            <a:r>
              <a:rPr lang="en-GB" b="1">
                <a:solidFill>
                  <a:srgbClr val="C00000"/>
                </a:solidFill>
              </a:rPr>
              <a:t>THE BIG - FIVE MODEL</a:t>
            </a:r>
            <a:endParaRPr lang="en-US" b="1">
              <a:solidFill>
                <a:srgbClr val="C00000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30A5F243-3D94-4C45-A8F1-985970DD3E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4853" y="2133600"/>
            <a:ext cx="6518088" cy="47244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6330132-4108-0B47-A5A8-F986B1EF7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0400" y="2209800"/>
            <a:ext cx="4352231" cy="4343400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This five factor model more typically called the “Big five”.</a:t>
            </a:r>
          </a:p>
          <a:p>
            <a:r>
              <a:rPr lang="en-GB" dirty="0">
                <a:solidFill>
                  <a:srgbClr val="7030A0"/>
                </a:solidFill>
              </a:rPr>
              <a:t>There are 5 basic dimensions underlie  all others and encompass most of the significant variation in human personality.</a:t>
            </a:r>
          </a:p>
          <a:p>
            <a:r>
              <a:rPr lang="en-GB" dirty="0">
                <a:solidFill>
                  <a:srgbClr val="7030A0"/>
                </a:solidFill>
              </a:rPr>
              <a:t> The big five factors are :-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rgbClr val="7030A0"/>
                </a:solidFill>
              </a:rPr>
              <a:t>Extroversion 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rgbClr val="7030A0"/>
                </a:solidFill>
              </a:rPr>
              <a:t>Agreeableness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rgbClr val="7030A0"/>
                </a:solidFill>
              </a:rPr>
              <a:t>Conscientiousness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rgbClr val="7030A0"/>
                </a:solidFill>
              </a:rPr>
              <a:t>Emotion stability</a:t>
            </a:r>
          </a:p>
          <a:p>
            <a:pPr>
              <a:buFont typeface="+mj-lt"/>
              <a:buAutoNum type="arabicPeriod"/>
            </a:pPr>
            <a:r>
              <a:rPr lang="en-GB" dirty="0" smtClean="0">
                <a:solidFill>
                  <a:srgbClr val="7030A0"/>
                </a:solidFill>
              </a:rPr>
              <a:t>Openness </a:t>
            </a:r>
            <a:r>
              <a:rPr lang="en-GB" dirty="0">
                <a:solidFill>
                  <a:srgbClr val="7030A0"/>
                </a:solidFill>
              </a:rPr>
              <a:t>to experiences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1030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C98E7B-C99F-2A45-8A02-D607950AE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7030A0"/>
                </a:solidFill>
              </a:rPr>
              <a:t>                 </a:t>
            </a:r>
            <a:r>
              <a:rPr lang="en-GB" b="1">
                <a:solidFill>
                  <a:srgbClr val="7030A0"/>
                </a:solidFill>
              </a:rPr>
              <a:t>CONCLUSION</a:t>
            </a:r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02A5CB-4AD7-2A4E-B52B-2DECD40B8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>
                <a:solidFill>
                  <a:srgbClr val="0070C0"/>
                </a:solidFill>
              </a:rPr>
              <a:t>In this seminar we have learned what is personality?</a:t>
            </a:r>
          </a:p>
          <a:p>
            <a:r>
              <a:rPr lang="en-GB" i="1">
                <a:solidFill>
                  <a:srgbClr val="0070C0"/>
                </a:solidFill>
              </a:rPr>
              <a:t>3 types of Personality determinants.</a:t>
            </a:r>
          </a:p>
          <a:p>
            <a:r>
              <a:rPr lang="en-GB" i="1">
                <a:solidFill>
                  <a:srgbClr val="0070C0"/>
                </a:solidFill>
              </a:rPr>
              <a:t>Personality traits</a:t>
            </a:r>
          </a:p>
          <a:p>
            <a:r>
              <a:rPr lang="en-GB" i="1">
                <a:solidFill>
                  <a:srgbClr val="0070C0"/>
                </a:solidFill>
              </a:rPr>
              <a:t>The myers Briggs type indicator.</a:t>
            </a:r>
          </a:p>
          <a:p>
            <a:r>
              <a:rPr lang="en-GB" i="1">
                <a:solidFill>
                  <a:srgbClr val="0070C0"/>
                </a:solidFill>
              </a:rPr>
              <a:t>The big five models</a:t>
            </a:r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2305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3797BA-BC07-9C4D-B4A5-E633F80A0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        </a:t>
            </a:r>
            <a:r>
              <a:rPr lang="en-GB" b="1">
                <a:solidFill>
                  <a:schemeClr val="accent1"/>
                </a:solidFill>
              </a:rPr>
              <a:t>REFERENCES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F4FC07-A2CB-1C4D-82F8-4EC184517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i="1" dirty="0" err="1" smtClean="0">
                <a:solidFill>
                  <a:srgbClr val="15047C"/>
                </a:solidFill>
              </a:rPr>
              <a:t>Robbins.S.P.Judge</a:t>
            </a:r>
            <a:r>
              <a:rPr lang="en-GB" i="1" dirty="0" smtClean="0">
                <a:solidFill>
                  <a:srgbClr val="15047C"/>
                </a:solidFill>
              </a:rPr>
              <a:t>, </a:t>
            </a:r>
            <a:r>
              <a:rPr lang="en-GB" i="1" dirty="0" err="1" smtClean="0">
                <a:solidFill>
                  <a:srgbClr val="15047C"/>
                </a:solidFill>
              </a:rPr>
              <a:t>T.A.,and</a:t>
            </a:r>
            <a:r>
              <a:rPr lang="en-GB" i="1" dirty="0" smtClean="0">
                <a:solidFill>
                  <a:srgbClr val="15047C"/>
                </a:solidFill>
              </a:rPr>
              <a:t> </a:t>
            </a:r>
            <a:r>
              <a:rPr lang="en-GB" i="1" dirty="0" err="1" smtClean="0">
                <a:solidFill>
                  <a:srgbClr val="15047C"/>
                </a:solidFill>
              </a:rPr>
              <a:t>vohra</a:t>
            </a:r>
            <a:r>
              <a:rPr lang="en-GB" i="1" dirty="0" smtClean="0">
                <a:solidFill>
                  <a:srgbClr val="15047C"/>
                </a:solidFill>
              </a:rPr>
              <a:t>, N Organisational Behaviour ,XIV  </a:t>
            </a:r>
            <a:r>
              <a:rPr lang="en-GB" i="1" dirty="0" err="1" smtClean="0">
                <a:solidFill>
                  <a:srgbClr val="15047C"/>
                </a:solidFill>
              </a:rPr>
              <a:t>edn</a:t>
            </a:r>
            <a:r>
              <a:rPr lang="en-GB" i="1" dirty="0" smtClean="0">
                <a:solidFill>
                  <a:srgbClr val="15047C"/>
                </a:solidFill>
              </a:rPr>
              <a:t>.,  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15047C"/>
                </a:solidFill>
              </a:rPr>
              <a:t>         prentice – Hall.,   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15047C"/>
                </a:solidFill>
              </a:rPr>
              <a:t>           </a:t>
            </a:r>
          </a:p>
          <a:p>
            <a:r>
              <a:rPr lang="en-GB" i="1" dirty="0" smtClean="0">
                <a:solidFill>
                  <a:srgbClr val="15047C"/>
                </a:solidFill>
              </a:rPr>
              <a:t>https ://www.slide share.net /mobile</a:t>
            </a:r>
          </a:p>
          <a:p>
            <a:r>
              <a:rPr lang="en-GB" i="1" dirty="0" smtClean="0">
                <a:solidFill>
                  <a:srgbClr val="15047C"/>
                </a:solidFill>
                <a:hlinkClick r:id="rId2"/>
              </a:rPr>
              <a:t>https://google</a:t>
            </a:r>
            <a:r>
              <a:rPr lang="en-GB" i="1" dirty="0" smtClean="0">
                <a:solidFill>
                  <a:srgbClr val="15047C"/>
                </a:solidFill>
              </a:rPr>
              <a:t> weblight.com</a:t>
            </a:r>
          </a:p>
          <a:p>
            <a:r>
              <a:rPr lang="en-GB" i="1" dirty="0" smtClean="0">
                <a:solidFill>
                  <a:srgbClr val="15047C"/>
                </a:solidFill>
                <a:hlinkClick r:id="rId3"/>
              </a:rPr>
              <a:t>www.managment</a:t>
            </a:r>
            <a:r>
              <a:rPr lang="en-GB" i="1" dirty="0" smtClean="0">
                <a:solidFill>
                  <a:srgbClr val="15047C"/>
                </a:solidFill>
              </a:rPr>
              <a:t> portal BlogSpot .in</a:t>
            </a:r>
            <a:endParaRPr lang="en-US" i="1" dirty="0">
              <a:solidFill>
                <a:srgbClr val="15047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3159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vartscouncil.com/wp-content/uploads/2013/04/than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1ED382-B028-F64A-9236-05652ACD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</a:t>
            </a:r>
            <a:r>
              <a:rPr lang="en-GB" dirty="0" smtClean="0"/>
              <a:t>             </a:t>
            </a:r>
            <a:r>
              <a:rPr lang="en-GB" b="1" dirty="0">
                <a:solidFill>
                  <a:srgbClr val="002060"/>
                </a:solidFill>
              </a:rPr>
              <a:t>CONTENTS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79F8B-15C4-6449-A931-8871D456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rgbClr val="C00000"/>
                </a:solidFill>
              </a:rPr>
              <a:t>Introduction</a:t>
            </a:r>
          </a:p>
          <a:p>
            <a:r>
              <a:rPr lang="en-GB" sz="2000" dirty="0">
                <a:solidFill>
                  <a:srgbClr val="C00000"/>
                </a:solidFill>
              </a:rPr>
              <a:t>Personality determinants</a:t>
            </a:r>
          </a:p>
          <a:p>
            <a:pPr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</a:rPr>
              <a:t>Heredity</a:t>
            </a:r>
          </a:p>
          <a:p>
            <a:pPr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</a:rPr>
              <a:t>Environment</a:t>
            </a:r>
          </a:p>
          <a:p>
            <a:pPr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</a:rPr>
              <a:t>Situation</a:t>
            </a:r>
          </a:p>
          <a:p>
            <a:r>
              <a:rPr lang="en-GB" sz="2000" dirty="0">
                <a:solidFill>
                  <a:srgbClr val="C00000"/>
                </a:solidFill>
              </a:rPr>
              <a:t>Personality traits</a:t>
            </a:r>
          </a:p>
          <a:p>
            <a:r>
              <a:rPr lang="en-GB" sz="2000" dirty="0">
                <a:solidFill>
                  <a:srgbClr val="C00000"/>
                </a:solidFill>
              </a:rPr>
              <a:t>The </a:t>
            </a:r>
            <a:r>
              <a:rPr lang="en-GB" sz="2000" dirty="0" smtClean="0">
                <a:solidFill>
                  <a:srgbClr val="C00000"/>
                </a:solidFill>
              </a:rPr>
              <a:t>Myers </a:t>
            </a:r>
            <a:r>
              <a:rPr lang="en-GB" sz="2000" dirty="0">
                <a:solidFill>
                  <a:srgbClr val="C00000"/>
                </a:solidFill>
              </a:rPr>
              <a:t>–Briggs Type indicator (MBTI)</a:t>
            </a:r>
          </a:p>
          <a:p>
            <a:r>
              <a:rPr lang="en-GB" sz="2000" dirty="0">
                <a:solidFill>
                  <a:srgbClr val="C00000"/>
                </a:solidFill>
              </a:rPr>
              <a:t>The Big – Five Model</a:t>
            </a:r>
          </a:p>
          <a:p>
            <a:r>
              <a:rPr lang="en-GB" sz="2000" dirty="0">
                <a:solidFill>
                  <a:srgbClr val="C00000"/>
                </a:solidFill>
              </a:rPr>
              <a:t>Conclusion</a:t>
            </a:r>
          </a:p>
          <a:p>
            <a:r>
              <a:rPr lang="en-GB" sz="2000" dirty="0">
                <a:solidFill>
                  <a:srgbClr val="C00000"/>
                </a:solidFill>
              </a:rPr>
              <a:t>References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222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CAE0BB-0BF7-B047-9FBC-292A62CF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       </a:t>
            </a:r>
            <a:r>
              <a:rPr lang="en-GB" dirty="0" smtClean="0"/>
              <a:t>   </a:t>
            </a:r>
            <a:r>
              <a:rPr lang="en-GB" dirty="0" smtClean="0">
                <a:solidFill>
                  <a:srgbClr val="C00000"/>
                </a:solidFill>
              </a:rPr>
              <a:t>    </a:t>
            </a:r>
            <a:r>
              <a:rPr lang="en-GB" b="1" dirty="0">
                <a:solidFill>
                  <a:srgbClr val="C00000"/>
                </a:solidFill>
              </a:rPr>
              <a:t>INTRODUCTION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FB47F8-F22B-1E49-9EAB-81A6CECF1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3529"/>
            <a:ext cx="8915400" cy="4893235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“Personality is a dynamic organization within the individual of those </a:t>
            </a:r>
            <a:r>
              <a:rPr lang="en-GB" sz="2000" dirty="0" smtClean="0">
                <a:solidFill>
                  <a:srgbClr val="7030A0"/>
                </a:solidFill>
              </a:rPr>
              <a:t>psychophysical </a:t>
            </a:r>
            <a:r>
              <a:rPr lang="en-GB" sz="2000" dirty="0">
                <a:solidFill>
                  <a:srgbClr val="7030A0"/>
                </a:solidFill>
              </a:rPr>
              <a:t>system  that determine his unique adjustments to his environment</a:t>
            </a:r>
            <a:r>
              <a:rPr lang="en-GB" i="1" dirty="0">
                <a:solidFill>
                  <a:srgbClr val="7030A0"/>
                </a:solidFill>
              </a:rPr>
              <a:t>.”</a:t>
            </a:r>
          </a:p>
          <a:p>
            <a:pPr marL="0" indent="0">
              <a:buNone/>
            </a:pPr>
            <a:r>
              <a:rPr lang="en-GB" i="1" dirty="0">
                <a:solidFill>
                  <a:srgbClr val="7030A0"/>
                </a:solidFill>
              </a:rPr>
              <a:t>                                  GORDON ALLPORT</a:t>
            </a:r>
          </a:p>
          <a:p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Thus an adults personality is now generally considered to be made up of both hereditary and environmental factors , moderated by situational conditions.</a:t>
            </a:r>
          </a:p>
          <a:p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Personality traits are enduring characteristics that describe an individual’s 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behaviour.</a:t>
            </a:r>
            <a:endParaRPr lang="en-GB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Personality tests that taps four characteristics and classifies people into 1 to 16 personality types.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60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B3592F-CBEA-D444-919E-48F5086D5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</a:t>
            </a:r>
            <a:r>
              <a:rPr lang="en-GB" b="1" dirty="0">
                <a:solidFill>
                  <a:schemeClr val="accent1"/>
                </a:solidFill>
              </a:rPr>
              <a:t>PERSONALITY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839101B-2872-FE45-9472-892EDB68F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sz="2000" b="1" i="1" dirty="0">
                <a:solidFill>
                  <a:srgbClr val="0070C0"/>
                </a:solidFill>
              </a:rPr>
              <a:t>Personality is a dynamic organization within the individual of those psychophysical systems that determine his unique adjustments to his environment.”               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                                         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sz="2000" b="1" i="1" dirty="0">
                <a:solidFill>
                  <a:srgbClr val="0070C0"/>
                </a:solidFill>
              </a:rPr>
              <a:t>GORDON ALLPORT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81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63EA2A-E9F7-954F-95DF-ABC37DD4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        </a:t>
            </a:r>
            <a:r>
              <a:rPr lang="en-GB" b="1" dirty="0">
                <a:solidFill>
                  <a:srgbClr val="C00000"/>
                </a:solidFill>
              </a:rPr>
              <a:t>PERSONALITY DETERMINANTS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329362-6E12-0C48-8963-3EB27452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i="1" dirty="0">
                <a:solidFill>
                  <a:srgbClr val="00B050"/>
                </a:solidFill>
              </a:rPr>
              <a:t>There are 3 personality determinants</a:t>
            </a:r>
          </a:p>
          <a:p>
            <a:r>
              <a:rPr lang="en-GB" sz="2000" i="1" dirty="0">
                <a:solidFill>
                  <a:srgbClr val="00B050"/>
                </a:solidFill>
              </a:rPr>
              <a:t>They are:-</a:t>
            </a:r>
          </a:p>
          <a:p>
            <a:pPr>
              <a:buFont typeface="+mj-lt"/>
              <a:buAutoNum type="arabicPeriod"/>
            </a:pPr>
            <a:r>
              <a:rPr lang="en-GB" sz="2000" i="1" dirty="0">
                <a:solidFill>
                  <a:srgbClr val="00B050"/>
                </a:solidFill>
              </a:rPr>
              <a:t>Heredity</a:t>
            </a:r>
          </a:p>
          <a:p>
            <a:pPr>
              <a:buFont typeface="+mj-lt"/>
              <a:buAutoNum type="arabicPeriod"/>
            </a:pPr>
            <a:r>
              <a:rPr lang="en-GB" sz="2000" i="1" dirty="0">
                <a:solidFill>
                  <a:srgbClr val="00B050"/>
                </a:solidFill>
              </a:rPr>
              <a:t>Environment</a:t>
            </a:r>
          </a:p>
          <a:p>
            <a:pPr>
              <a:buFont typeface="+mj-lt"/>
              <a:buAutoNum type="arabicPeriod"/>
            </a:pPr>
            <a:r>
              <a:rPr lang="en-GB" sz="2000" i="1" dirty="0">
                <a:solidFill>
                  <a:srgbClr val="00B050"/>
                </a:solidFill>
              </a:rPr>
              <a:t>Situation  </a:t>
            </a:r>
            <a:r>
              <a:rPr lang="en-GB" dirty="0">
                <a:solidFill>
                  <a:srgbClr val="00B050"/>
                </a:solidFill>
              </a:rPr>
              <a:t>          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335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BF683C01-9150-C444-8CA4-ADBB854B9A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381000"/>
            <a:ext cx="11658600" cy="62752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580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CF751E-D388-BF4E-B53D-05C769E1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   </a:t>
            </a:r>
            <a:r>
              <a:rPr lang="en-GB" sz="4000" b="1" dirty="0">
                <a:solidFill>
                  <a:srgbClr val="7030A0"/>
                </a:solidFill>
              </a:rPr>
              <a:t>         </a:t>
            </a:r>
            <a:r>
              <a:rPr lang="en-GB" sz="4000" b="1" dirty="0" smtClean="0">
                <a:solidFill>
                  <a:srgbClr val="7030A0"/>
                </a:solidFill>
              </a:rPr>
              <a:t>     </a:t>
            </a:r>
            <a:r>
              <a:rPr lang="en-GB" sz="4000" b="1" dirty="0">
                <a:solidFill>
                  <a:srgbClr val="7030A0"/>
                </a:solidFill>
              </a:rPr>
              <a:t>HERIDITY</a:t>
            </a:r>
            <a:endParaRPr lang="en-US" sz="4000" b="1" dirty="0">
              <a:solidFill>
                <a:srgbClr val="7030A0"/>
              </a:solidFill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="" xmlns:a16="http://schemas.microsoft.com/office/drawing/2014/main" id="{A64686BB-8EC6-A646-8ABC-64F32BB7CCE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85589" y="1531472"/>
            <a:ext cx="6416862" cy="511735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57F58D-7F77-3344-9BDA-BD3A76311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2451" y="2852317"/>
            <a:ext cx="4313864" cy="3796507"/>
          </a:xfrm>
        </p:spPr>
        <p:txBody>
          <a:bodyPr>
            <a:normAutofit/>
          </a:bodyPr>
          <a:lstStyle/>
          <a:p>
            <a:r>
              <a:rPr lang="en-GB" sz="1900" i="1" dirty="0">
                <a:solidFill>
                  <a:srgbClr val="C00000"/>
                </a:solidFill>
              </a:rPr>
              <a:t>It refers to those factors that were determined at conception.</a:t>
            </a:r>
          </a:p>
          <a:p>
            <a:r>
              <a:rPr lang="en-GB" sz="1900" i="1" dirty="0">
                <a:solidFill>
                  <a:srgbClr val="C00000"/>
                </a:solidFill>
              </a:rPr>
              <a:t>Physical stature</a:t>
            </a:r>
          </a:p>
          <a:p>
            <a:r>
              <a:rPr lang="en-GB" sz="1900" i="1" dirty="0">
                <a:solidFill>
                  <a:srgbClr val="C00000"/>
                </a:solidFill>
              </a:rPr>
              <a:t>Facial attractiveness</a:t>
            </a:r>
          </a:p>
          <a:p>
            <a:r>
              <a:rPr lang="en-GB" sz="1900" i="1" dirty="0">
                <a:solidFill>
                  <a:srgbClr val="C00000"/>
                </a:solidFill>
              </a:rPr>
              <a:t>Gender</a:t>
            </a:r>
          </a:p>
          <a:p>
            <a:r>
              <a:rPr lang="en-GB" sz="1900" i="1" dirty="0">
                <a:solidFill>
                  <a:srgbClr val="C00000"/>
                </a:solidFill>
              </a:rPr>
              <a:t>Temperament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098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2D93CA-9DB8-8E42-8A5E-1ADC0426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       ENVIRONMENT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7B40F6DA-959A-B14D-B6E4-F955F7186E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6325" y="1699559"/>
            <a:ext cx="6286126" cy="51584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8775DBF-8AB7-CC41-8F55-AF56771E3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6599" y="2791512"/>
            <a:ext cx="4313864" cy="3777622"/>
          </a:xfrm>
        </p:spPr>
        <p:txBody>
          <a:bodyPr/>
          <a:lstStyle/>
          <a:p>
            <a:r>
              <a:rPr lang="en-GB" i="1">
                <a:solidFill>
                  <a:srgbClr val="FF0000"/>
                </a:solidFill>
              </a:rPr>
              <a:t>Personality traits are modified by a persons environment.</a:t>
            </a:r>
          </a:p>
          <a:p>
            <a:r>
              <a:rPr lang="en-GB" i="1">
                <a:solidFill>
                  <a:srgbClr val="FF0000"/>
                </a:solidFill>
              </a:rPr>
              <a:t>Family</a:t>
            </a:r>
          </a:p>
          <a:p>
            <a:r>
              <a:rPr lang="en-GB" i="1">
                <a:solidFill>
                  <a:srgbClr val="FF0000"/>
                </a:solidFill>
              </a:rPr>
              <a:t>Friends</a:t>
            </a:r>
          </a:p>
          <a:p>
            <a:r>
              <a:rPr lang="en-GB" i="1">
                <a:solidFill>
                  <a:srgbClr val="FF0000"/>
                </a:solidFill>
              </a:rPr>
              <a:t>School</a:t>
            </a:r>
          </a:p>
          <a:p>
            <a:r>
              <a:rPr lang="en-GB" i="1">
                <a:solidFill>
                  <a:srgbClr val="FF0000"/>
                </a:solidFill>
              </a:rPr>
              <a:t>Culture</a:t>
            </a:r>
          </a:p>
          <a:p>
            <a:r>
              <a:rPr lang="en-GB" i="1">
                <a:solidFill>
                  <a:srgbClr val="FF0000"/>
                </a:solidFill>
              </a:rPr>
              <a:t>Experience during childhood influences our personality.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219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BE84BE-427F-8546-BB45-E8DCF8E7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</a:t>
            </a:r>
            <a:r>
              <a:rPr lang="en-GB" b="1" dirty="0">
                <a:solidFill>
                  <a:srgbClr val="7030A0"/>
                </a:solidFill>
              </a:rPr>
              <a:t>SITUATION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40352B-F925-2540-B1AE-246D5A533BF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685747" y="1905000"/>
            <a:ext cx="8878940" cy="2950882"/>
          </a:xfrm>
        </p:spPr>
        <p:txBody>
          <a:bodyPr/>
          <a:lstStyle/>
          <a:p>
            <a:r>
              <a:rPr lang="en-GB" i="1" dirty="0">
                <a:solidFill>
                  <a:srgbClr val="00B0F0"/>
                </a:solidFill>
              </a:rPr>
              <a:t>People are not static and </a:t>
            </a:r>
            <a:r>
              <a:rPr lang="en-GB" i="1" dirty="0" smtClean="0">
                <a:solidFill>
                  <a:srgbClr val="00B0F0"/>
                </a:solidFill>
              </a:rPr>
              <a:t>don't </a:t>
            </a:r>
            <a:r>
              <a:rPr lang="en-GB" i="1" dirty="0">
                <a:solidFill>
                  <a:srgbClr val="00B0F0"/>
                </a:solidFill>
              </a:rPr>
              <a:t>act the same in all situations.</a:t>
            </a:r>
          </a:p>
          <a:p>
            <a:r>
              <a:rPr lang="en-GB" i="1" dirty="0">
                <a:solidFill>
                  <a:srgbClr val="00B0F0"/>
                </a:solidFill>
              </a:rPr>
              <a:t>It has significant influences on the personality of an individual.</a:t>
            </a:r>
          </a:p>
          <a:p>
            <a:r>
              <a:rPr lang="en-GB" i="1" dirty="0">
                <a:solidFill>
                  <a:srgbClr val="00B0F0"/>
                </a:solidFill>
              </a:rPr>
              <a:t>According to the need of the situation individual can shape himself /herself control behaviour as when needed.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178859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482</Words>
  <Application>Microsoft Office PowerPoint</Application>
  <PresentationFormat>Custom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Slide 1</vt:lpstr>
      <vt:lpstr>                    CONTENTS</vt:lpstr>
      <vt:lpstr>              INTRODUCTION</vt:lpstr>
      <vt:lpstr>               PERSONALITY</vt:lpstr>
      <vt:lpstr>        PERSONALITY DETERMINANTS</vt:lpstr>
      <vt:lpstr>Slide 6</vt:lpstr>
      <vt:lpstr>                 HERIDITY</vt:lpstr>
      <vt:lpstr>       ENVIRONMENT</vt:lpstr>
      <vt:lpstr>                      SITUATION</vt:lpstr>
      <vt:lpstr>          PERSONALITY TRAITS </vt:lpstr>
      <vt:lpstr>     THE MYERS –BRIGGS TYPE INDICATOR                                                 (MBTI)</vt:lpstr>
      <vt:lpstr>       THE BIG - FIVE MODEL</vt:lpstr>
      <vt:lpstr>                 CONCLUSION</vt:lpstr>
      <vt:lpstr>              REFERENCES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</dc:title>
  <dc:creator>priya dharshan</dc:creator>
  <cp:lastModifiedBy>priya dharshan</cp:lastModifiedBy>
  <cp:revision>16</cp:revision>
  <dcterms:modified xsi:type="dcterms:W3CDTF">2017-08-22T04:56:28Z</dcterms:modified>
</cp:coreProperties>
</file>